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Cormorant Garamond Bold Italics" pitchFamily="2" charset="77"/>
      <p:regular r:id="rId18"/>
      <p:bold r:id="rId19"/>
      <p:italic r:id="rId20"/>
      <p:boldItalic r:id="rId21"/>
    </p:embeddedFont>
    <p:embeddedFont>
      <p:font typeface="Quicksand" pitchFamily="2" charset="77"/>
      <p:regular r:id="rId22"/>
    </p:embeddedFont>
    <p:embeddedFont>
      <p:font typeface="Quicksand Bold" pitchFamily="2" charset="77"/>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autoAdjust="0"/>
    <p:restoredTop sz="94684" autoAdjust="0"/>
  </p:normalViewPr>
  <p:slideViewPr>
    <p:cSldViewPr>
      <p:cViewPr varScale="1">
        <p:scale>
          <a:sx n="81" d="100"/>
          <a:sy n="81" d="100"/>
        </p:scale>
        <p:origin x="304"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43764" y="2478342"/>
            <a:ext cx="16229942"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Group Project</a:t>
            </a:r>
          </a:p>
        </p:txBody>
      </p:sp>
      <p:sp>
        <p:nvSpPr>
          <p:cNvPr id="3" name="AutoShape 3"/>
          <p:cNvSpPr/>
          <p:nvPr/>
        </p:nvSpPr>
        <p:spPr>
          <a:xfrm>
            <a:off x="9158735" y="990600"/>
            <a:ext cx="8114971" cy="0"/>
          </a:xfrm>
          <a:prstGeom prst="line">
            <a:avLst/>
          </a:prstGeom>
          <a:ln w="76200" cap="flat">
            <a:solidFill>
              <a:srgbClr val="0F4662"/>
            </a:solidFill>
            <a:prstDash val="solid"/>
            <a:headEnd type="none" w="sm" len="sm"/>
            <a:tailEnd type="none" w="sm" len="sm"/>
          </a:ln>
        </p:spPr>
        <p:txBody>
          <a:bodyPr/>
          <a:lstStyle/>
          <a:p>
            <a:endParaRPr lang="en-US"/>
          </a:p>
        </p:txBody>
      </p:sp>
      <p:sp>
        <p:nvSpPr>
          <p:cNvPr id="4" name="AutoShape 4"/>
          <p:cNvSpPr/>
          <p:nvPr/>
        </p:nvSpPr>
        <p:spPr>
          <a:xfrm>
            <a:off x="1043764" y="9296400"/>
            <a:ext cx="8114971" cy="0"/>
          </a:xfrm>
          <a:prstGeom prst="line">
            <a:avLst/>
          </a:prstGeom>
          <a:ln w="76200" cap="flat">
            <a:solidFill>
              <a:srgbClr val="0F4662"/>
            </a:solidFill>
            <a:prstDash val="solid"/>
            <a:headEnd type="none" w="sm" len="sm"/>
            <a:tailEnd type="none" w="sm" len="sm"/>
          </a:ln>
        </p:spPr>
        <p:txBody>
          <a:bodyPr/>
          <a:lstStyle/>
          <a:p>
            <a:endParaRPr lang="en-US"/>
          </a:p>
        </p:txBody>
      </p:sp>
      <p:sp>
        <p:nvSpPr>
          <p:cNvPr id="5" name="Freeform 5"/>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2737539" y="5908475"/>
            <a:ext cx="12812922" cy="837844"/>
          </a:xfrm>
          <a:prstGeom prst="rect">
            <a:avLst/>
          </a:prstGeom>
        </p:spPr>
        <p:txBody>
          <a:bodyPr lIns="0" tIns="0" rIns="0" bIns="0" rtlCol="0" anchor="t">
            <a:spAutoFit/>
          </a:bodyPr>
          <a:lstStyle/>
          <a:p>
            <a:pPr marL="0" lvl="0" indent="0" algn="ctr">
              <a:lnSpc>
                <a:spcPts val="6844"/>
              </a:lnSpc>
              <a:spcBef>
                <a:spcPct val="0"/>
              </a:spcBef>
            </a:pPr>
            <a:r>
              <a:rPr lang="en-US" sz="4889">
                <a:solidFill>
                  <a:srgbClr val="0F4662"/>
                </a:solidFill>
                <a:latin typeface="Quicksand"/>
                <a:ea typeface="Quicksand"/>
                <a:cs typeface="Quicksand"/>
                <a:sym typeface="Quicksand"/>
              </a:rPr>
              <a:t>Analyzing Global Startup Funding</a:t>
            </a:r>
          </a:p>
        </p:txBody>
      </p:sp>
      <p:sp>
        <p:nvSpPr>
          <p:cNvPr id="7" name="TextBox 7"/>
          <p:cNvSpPr txBox="1"/>
          <p:nvPr/>
        </p:nvSpPr>
        <p:spPr>
          <a:xfrm>
            <a:off x="3322179" y="1967581"/>
            <a:ext cx="11643643" cy="529811"/>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CIS 9655 - Data Visualization</a:t>
            </a:r>
          </a:p>
        </p:txBody>
      </p:sp>
      <p:sp>
        <p:nvSpPr>
          <p:cNvPr id="8" name="Freeform 8"/>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9"/>
          <p:cNvSpPr txBox="1"/>
          <p:nvPr/>
        </p:nvSpPr>
        <p:spPr>
          <a:xfrm>
            <a:off x="4665293" y="2607102"/>
            <a:ext cx="8443241" cy="423125"/>
          </a:xfrm>
          <a:prstGeom prst="rect">
            <a:avLst/>
          </a:prstGeom>
        </p:spPr>
        <p:txBody>
          <a:bodyPr lIns="0" tIns="0" rIns="0" bIns="0" rtlCol="0" anchor="t">
            <a:spAutoFit/>
          </a:bodyPr>
          <a:lstStyle/>
          <a:p>
            <a:pPr marL="0" lvl="0" indent="0" algn="ctr">
              <a:lnSpc>
                <a:spcPts val="3453"/>
              </a:lnSpc>
              <a:spcBef>
                <a:spcPct val="0"/>
              </a:spcBef>
            </a:pPr>
            <a:r>
              <a:rPr lang="en-US" sz="2466" b="1">
                <a:solidFill>
                  <a:srgbClr val="0F4662"/>
                </a:solidFill>
                <a:latin typeface="Quicksand Bold"/>
                <a:ea typeface="Quicksand Bold"/>
                <a:cs typeface="Quicksand Bold"/>
                <a:sym typeface="Quicksand Bold"/>
              </a:rPr>
              <a:t>Group Number - 13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2782376" y="3464209"/>
            <a:ext cx="13093440" cy="6315413"/>
          </a:xfrm>
          <a:custGeom>
            <a:avLst/>
            <a:gdLst/>
            <a:ahLst/>
            <a:cxnLst/>
            <a:rect l="l" t="t" r="r" b="b"/>
            <a:pathLst>
              <a:path w="13093440" h="6315413">
                <a:moveTo>
                  <a:pt x="0" y="0"/>
                </a:moveTo>
                <a:lnTo>
                  <a:pt x="13093440" y="0"/>
                </a:lnTo>
                <a:lnTo>
                  <a:pt x="13093440" y="6315414"/>
                </a:lnTo>
                <a:lnTo>
                  <a:pt x="0" y="6315414"/>
                </a:lnTo>
                <a:lnTo>
                  <a:pt x="0" y="0"/>
                </a:lnTo>
                <a:close/>
              </a:path>
            </a:pathLst>
          </a:custGeom>
          <a:blipFill>
            <a:blip r:embed="rId2"/>
            <a:stretch>
              <a:fillRect l="-2785" t="-4566" r="-3372" b="-5479"/>
            </a:stretch>
          </a:blipFill>
        </p:spPr>
        <p:txBody>
          <a:bodyPr/>
          <a:lstStyle/>
          <a:p>
            <a:endParaRPr lang="en-US"/>
          </a:p>
        </p:txBody>
      </p:sp>
      <p:sp>
        <p:nvSpPr>
          <p:cNvPr id="3" name="TextBox 3"/>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Who's Investing in Startups?</a:t>
            </a:r>
          </a:p>
        </p:txBody>
      </p:sp>
      <p:sp>
        <p:nvSpPr>
          <p:cNvPr id="4" name="TextBox 4"/>
          <p:cNvSpPr txBox="1"/>
          <p:nvPr/>
        </p:nvSpPr>
        <p:spPr>
          <a:xfrm>
            <a:off x="1028700" y="1888766"/>
            <a:ext cx="16230600" cy="1228726"/>
          </a:xfrm>
          <a:prstGeom prst="rect">
            <a:avLst/>
          </a:prstGeom>
        </p:spPr>
        <p:txBody>
          <a:bodyPr lIns="0" tIns="0" rIns="0" bIns="0" rtlCol="0" anchor="t">
            <a:spAutoFit/>
          </a:bodyPr>
          <a:lstStyle/>
          <a:p>
            <a:pPr marL="0" lvl="0" indent="0" algn="l">
              <a:lnSpc>
                <a:spcPts val="5099"/>
              </a:lnSpc>
            </a:pPr>
            <a:r>
              <a:rPr lang="en-US" sz="2999">
                <a:solidFill>
                  <a:srgbClr val="0F4662"/>
                </a:solidFill>
                <a:latin typeface="Quicksand"/>
                <a:ea typeface="Quicksand"/>
                <a:cs typeface="Quicksand"/>
                <a:sym typeface="Quicksand"/>
              </a:rPr>
              <a:t>These are the top players backing startups at scale. Sequoia, Intel Capital, and NEA appear again and again, driving growth across key markets.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2800867" y="3516048"/>
            <a:ext cx="13887842" cy="6263574"/>
          </a:xfrm>
          <a:custGeom>
            <a:avLst/>
            <a:gdLst/>
            <a:ahLst/>
            <a:cxnLst/>
            <a:rect l="l" t="t" r="r" b="b"/>
            <a:pathLst>
              <a:path w="13887842" h="6263574">
                <a:moveTo>
                  <a:pt x="0" y="0"/>
                </a:moveTo>
                <a:lnTo>
                  <a:pt x="13887843" y="0"/>
                </a:lnTo>
                <a:lnTo>
                  <a:pt x="13887843" y="6263575"/>
                </a:lnTo>
                <a:lnTo>
                  <a:pt x="0" y="6263575"/>
                </a:lnTo>
                <a:lnTo>
                  <a:pt x="0" y="0"/>
                </a:lnTo>
                <a:close/>
              </a:path>
            </a:pathLst>
          </a:custGeom>
          <a:blipFill>
            <a:blip r:embed="rId2"/>
            <a:stretch>
              <a:fillRect l="-2348" t="-4340" r="-3251" b="-6343"/>
            </a:stretch>
          </a:blipFill>
        </p:spPr>
        <p:txBody>
          <a:bodyPr/>
          <a:lstStyle/>
          <a:p>
            <a:endParaRPr lang="en-US"/>
          </a:p>
        </p:txBody>
      </p:sp>
      <p:sp>
        <p:nvSpPr>
          <p:cNvPr id="3" name="TextBox 3"/>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Investor Focus by Sector</a:t>
            </a:r>
          </a:p>
        </p:txBody>
      </p:sp>
      <p:sp>
        <p:nvSpPr>
          <p:cNvPr id="4" name="TextBox 4"/>
          <p:cNvSpPr txBox="1"/>
          <p:nvPr/>
        </p:nvSpPr>
        <p:spPr>
          <a:xfrm>
            <a:off x="1028700" y="1915847"/>
            <a:ext cx="16230600" cy="1228726"/>
          </a:xfrm>
          <a:prstGeom prst="rect">
            <a:avLst/>
          </a:prstGeom>
        </p:spPr>
        <p:txBody>
          <a:bodyPr lIns="0" tIns="0" rIns="0" bIns="0" rtlCol="0" anchor="t">
            <a:spAutoFit/>
          </a:bodyPr>
          <a:lstStyle/>
          <a:p>
            <a:pPr marL="0" lvl="0" indent="0" algn="l">
              <a:lnSpc>
                <a:spcPts val="5099"/>
              </a:lnSpc>
            </a:pPr>
            <a:r>
              <a:rPr lang="en-US" sz="2999">
                <a:solidFill>
                  <a:srgbClr val="0F4662"/>
                </a:solidFill>
                <a:latin typeface="Quicksand"/>
                <a:ea typeface="Quicksand"/>
                <a:cs typeface="Quicksand"/>
                <a:sym typeface="Quicksand"/>
              </a:rPr>
              <a:t>Major investors specialize by sector,  OrbiMed in Biotech, Intel Capital in Software. This shows clear alignment between investor expertise and market focus.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3232485" y="3420851"/>
            <a:ext cx="11510040" cy="6543685"/>
          </a:xfrm>
          <a:custGeom>
            <a:avLst/>
            <a:gdLst/>
            <a:ahLst/>
            <a:cxnLst/>
            <a:rect l="l" t="t" r="r" b="b"/>
            <a:pathLst>
              <a:path w="11510040" h="6543685">
                <a:moveTo>
                  <a:pt x="0" y="0"/>
                </a:moveTo>
                <a:lnTo>
                  <a:pt x="11510039" y="0"/>
                </a:lnTo>
                <a:lnTo>
                  <a:pt x="11510039" y="6543686"/>
                </a:lnTo>
                <a:lnTo>
                  <a:pt x="0" y="6543686"/>
                </a:lnTo>
                <a:lnTo>
                  <a:pt x="0" y="0"/>
                </a:lnTo>
                <a:close/>
              </a:path>
            </a:pathLst>
          </a:custGeom>
          <a:blipFill>
            <a:blip r:embed="rId2"/>
            <a:stretch>
              <a:fillRect l="-2159" t="-4090" r="-2823" b="-5047"/>
            </a:stretch>
          </a:blipFill>
        </p:spPr>
        <p:txBody>
          <a:bodyPr/>
          <a:lstStyle/>
          <a:p>
            <a:endParaRPr lang="en-US"/>
          </a:p>
        </p:txBody>
      </p:sp>
      <p:sp>
        <p:nvSpPr>
          <p:cNvPr id="3" name="TextBox 3"/>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How Funding Flows Across Sectors</a:t>
            </a:r>
          </a:p>
        </p:txBody>
      </p:sp>
      <p:sp>
        <p:nvSpPr>
          <p:cNvPr id="4" name="TextBox 4"/>
          <p:cNvSpPr txBox="1"/>
          <p:nvPr/>
        </p:nvSpPr>
        <p:spPr>
          <a:xfrm>
            <a:off x="1028700" y="1915847"/>
            <a:ext cx="16230600" cy="1228726"/>
          </a:xfrm>
          <a:prstGeom prst="rect">
            <a:avLst/>
          </a:prstGeom>
        </p:spPr>
        <p:txBody>
          <a:bodyPr lIns="0" tIns="0" rIns="0" bIns="0" rtlCol="0" anchor="t">
            <a:spAutoFit/>
          </a:bodyPr>
          <a:lstStyle/>
          <a:p>
            <a:pPr marL="0" lvl="0" indent="0" algn="l">
              <a:lnSpc>
                <a:spcPts val="5099"/>
              </a:lnSpc>
            </a:pPr>
            <a:r>
              <a:rPr lang="en-US" sz="2999">
                <a:solidFill>
                  <a:srgbClr val="0F4662"/>
                </a:solidFill>
                <a:latin typeface="Quicksand"/>
                <a:ea typeface="Quicksand"/>
                <a:cs typeface="Quicksand"/>
                <a:sym typeface="Quicksand"/>
              </a:rPr>
              <a:t>This Sankey chart maps funding flow from sectors to rounds. Tech sectors move deep into later rounds, traditional ones rarely get that far.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2780660" y="3513621"/>
            <a:ext cx="11706300" cy="6473125"/>
          </a:xfrm>
          <a:custGeom>
            <a:avLst/>
            <a:gdLst/>
            <a:ahLst/>
            <a:cxnLst/>
            <a:rect l="l" t="t" r="r" b="b"/>
            <a:pathLst>
              <a:path w="11706300" h="6473125">
                <a:moveTo>
                  <a:pt x="0" y="0"/>
                </a:moveTo>
                <a:lnTo>
                  <a:pt x="11706300" y="0"/>
                </a:lnTo>
                <a:lnTo>
                  <a:pt x="11706300" y="6473125"/>
                </a:lnTo>
                <a:lnTo>
                  <a:pt x="0" y="6473125"/>
                </a:lnTo>
                <a:lnTo>
                  <a:pt x="0" y="0"/>
                </a:lnTo>
                <a:close/>
              </a:path>
            </a:pathLst>
          </a:custGeom>
          <a:blipFill>
            <a:blip r:embed="rId2"/>
            <a:stretch>
              <a:fillRect l="-1188" t="-5151" r="-1980" b="-3740"/>
            </a:stretch>
          </a:blipFill>
        </p:spPr>
        <p:txBody>
          <a:bodyPr/>
          <a:lstStyle/>
          <a:p>
            <a:endParaRPr lang="en-US"/>
          </a:p>
        </p:txBody>
      </p:sp>
      <p:sp>
        <p:nvSpPr>
          <p:cNvPr id="3" name="TextBox 3"/>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Startup Progression Funnel</a:t>
            </a:r>
          </a:p>
        </p:txBody>
      </p:sp>
      <p:sp>
        <p:nvSpPr>
          <p:cNvPr id="4" name="TextBox 4"/>
          <p:cNvSpPr txBox="1"/>
          <p:nvPr/>
        </p:nvSpPr>
        <p:spPr>
          <a:xfrm>
            <a:off x="1028700" y="1684924"/>
            <a:ext cx="14315174" cy="2822568"/>
          </a:xfrm>
          <a:prstGeom prst="rect">
            <a:avLst/>
          </a:prstGeom>
        </p:spPr>
        <p:txBody>
          <a:bodyPr lIns="0" tIns="0" rIns="0" bIns="0" rtlCol="0" anchor="t">
            <a:spAutoFit/>
          </a:bodyPr>
          <a:lstStyle/>
          <a:p>
            <a:pPr algn="l">
              <a:lnSpc>
                <a:spcPts val="4498"/>
              </a:lnSpc>
            </a:pPr>
            <a:r>
              <a:rPr lang="en-US" sz="2645" dirty="0">
                <a:solidFill>
                  <a:srgbClr val="0F4662"/>
                </a:solidFill>
                <a:latin typeface="Quicksand"/>
                <a:ea typeface="Quicksand"/>
                <a:cs typeface="Quicksand"/>
                <a:sym typeface="Quicksand"/>
              </a:rPr>
              <a:t>The funnel plot shows how startups progress through funding rounds and there </a:t>
            </a:r>
          </a:p>
          <a:p>
            <a:pPr algn="l">
              <a:lnSpc>
                <a:spcPts val="4498"/>
              </a:lnSpc>
            </a:pPr>
            <a:r>
              <a:rPr lang="en-US" sz="2645" dirty="0">
                <a:solidFill>
                  <a:srgbClr val="0F4662"/>
                </a:solidFill>
                <a:latin typeface="Quicksand"/>
                <a:ea typeface="Quicksand"/>
                <a:cs typeface="Quicksand"/>
                <a:sym typeface="Quicksand"/>
              </a:rPr>
              <a:t>eventual status. Round B funding has the most startups under it, followed by Round A funding. Many startups drop off after Round C, often due to funding gaps or market fit.</a:t>
            </a:r>
          </a:p>
          <a:p>
            <a:pPr algn="l">
              <a:lnSpc>
                <a:spcPts val="4498"/>
              </a:lnSpc>
            </a:pPr>
            <a:endParaRPr lang="en-US" sz="2645" dirty="0">
              <a:solidFill>
                <a:srgbClr val="0F4662"/>
              </a:solidFill>
              <a:latin typeface="Quicksand"/>
              <a:ea typeface="Quicksand"/>
              <a:cs typeface="Quicksand"/>
              <a:sym typeface="Quicksand"/>
            </a:endParaRPr>
          </a:p>
          <a:p>
            <a:pPr marL="0" lvl="0" indent="0" algn="l">
              <a:lnSpc>
                <a:spcPts val="4498"/>
              </a:lnSpc>
            </a:pPr>
            <a:endParaRPr lang="en-US" sz="2645" dirty="0">
              <a:solidFill>
                <a:srgbClr val="0F4662"/>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2810113" y="3306497"/>
            <a:ext cx="12667774" cy="6684640"/>
          </a:xfrm>
          <a:custGeom>
            <a:avLst/>
            <a:gdLst/>
            <a:ahLst/>
            <a:cxnLst/>
            <a:rect l="l" t="t" r="r" b="b"/>
            <a:pathLst>
              <a:path w="12667774" h="6684640">
                <a:moveTo>
                  <a:pt x="0" y="0"/>
                </a:moveTo>
                <a:lnTo>
                  <a:pt x="12667774" y="0"/>
                </a:lnTo>
                <a:lnTo>
                  <a:pt x="12667774" y="6684641"/>
                </a:lnTo>
                <a:lnTo>
                  <a:pt x="0" y="6684641"/>
                </a:lnTo>
                <a:lnTo>
                  <a:pt x="0" y="0"/>
                </a:lnTo>
                <a:close/>
              </a:path>
            </a:pathLst>
          </a:custGeom>
          <a:blipFill>
            <a:blip r:embed="rId2"/>
            <a:stretch>
              <a:fillRect l="-1313" t="-3699" r="-2919" b="-4426"/>
            </a:stretch>
          </a:blipFill>
        </p:spPr>
        <p:txBody>
          <a:bodyPr/>
          <a:lstStyle/>
          <a:p>
            <a:endParaRPr lang="en-US"/>
          </a:p>
        </p:txBody>
      </p:sp>
      <p:sp>
        <p:nvSpPr>
          <p:cNvPr id="3" name="TextBox 3"/>
          <p:cNvSpPr txBox="1"/>
          <p:nvPr/>
        </p:nvSpPr>
        <p:spPr>
          <a:xfrm>
            <a:off x="1028700" y="599709"/>
            <a:ext cx="14449187"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Early Funding vs. Long-Term Progression</a:t>
            </a:r>
          </a:p>
        </p:txBody>
      </p:sp>
      <p:sp>
        <p:nvSpPr>
          <p:cNvPr id="4" name="TextBox 4"/>
          <p:cNvSpPr txBox="1"/>
          <p:nvPr/>
        </p:nvSpPr>
        <p:spPr>
          <a:xfrm>
            <a:off x="1028700" y="1809910"/>
            <a:ext cx="16230600" cy="1228726"/>
          </a:xfrm>
          <a:prstGeom prst="rect">
            <a:avLst/>
          </a:prstGeom>
        </p:spPr>
        <p:txBody>
          <a:bodyPr lIns="0" tIns="0" rIns="0" bIns="0" rtlCol="0" anchor="t">
            <a:spAutoFit/>
          </a:bodyPr>
          <a:lstStyle/>
          <a:p>
            <a:pPr marL="0" lvl="0" indent="0" algn="l">
              <a:lnSpc>
                <a:spcPts val="5099"/>
              </a:lnSpc>
            </a:pPr>
            <a:r>
              <a:rPr lang="en-US" sz="2999" dirty="0">
                <a:solidFill>
                  <a:srgbClr val="0F4662"/>
                </a:solidFill>
                <a:latin typeface="Quicksand"/>
                <a:ea typeface="Quicksand"/>
                <a:cs typeface="Quicksand"/>
                <a:sym typeface="Quicksand"/>
              </a:rPr>
              <a:t>Startups with strong early funding were more likely to reach Series C+. This shows early stage investment often drives long-term growth.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99709"/>
            <a:ext cx="1153482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Conclusion</a:t>
            </a:r>
          </a:p>
        </p:txBody>
      </p:sp>
      <p:sp>
        <p:nvSpPr>
          <p:cNvPr id="3" name="TextBox 3"/>
          <p:cNvSpPr txBox="1"/>
          <p:nvPr/>
        </p:nvSpPr>
        <p:spPr>
          <a:xfrm>
            <a:off x="2918721" y="2865902"/>
            <a:ext cx="13618791" cy="5216748"/>
          </a:xfrm>
          <a:prstGeom prst="rect">
            <a:avLst/>
          </a:prstGeom>
        </p:spPr>
        <p:txBody>
          <a:bodyPr lIns="0" tIns="0" rIns="0" bIns="0" rtlCol="0" anchor="t">
            <a:spAutoFit/>
          </a:bodyPr>
          <a:lstStyle/>
          <a:p>
            <a:pPr marL="0" lvl="0" indent="0" algn="ctr">
              <a:lnSpc>
                <a:spcPts val="5214"/>
              </a:lnSpc>
            </a:pPr>
            <a:r>
              <a:rPr lang="en-US" sz="3067">
                <a:solidFill>
                  <a:srgbClr val="0F4662"/>
                </a:solidFill>
                <a:latin typeface="Quicksand"/>
                <a:ea typeface="Quicksand"/>
                <a:cs typeface="Quicksand"/>
                <a:sym typeface="Quicksand"/>
              </a:rPr>
              <a:t>Through our analysis and visualizations, we found that capital consistently flows toward innovation-driven sectors like software, biotech, and fintech. These sectors not only have the highest number of startups but also receive the most funding. Startups that raised more in their early stages were much more likely to progress to later rounds like Series C, D, or even IPO. This supports our hypothesis: early-stage investment plays a key role in long-term startup success. The data shows that when innovation is backed early, growth is more likely to follow.</a:t>
            </a:r>
          </a:p>
        </p:txBody>
      </p:sp>
      <p:sp>
        <p:nvSpPr>
          <p:cNvPr id="4" name="AutoShape 4"/>
          <p:cNvSpPr/>
          <p:nvPr/>
        </p:nvSpPr>
        <p:spPr>
          <a:xfrm>
            <a:off x="5897880" y="2694452"/>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5" name="AutoShape 5"/>
          <p:cNvSpPr/>
          <p:nvPr/>
        </p:nvSpPr>
        <p:spPr>
          <a:xfrm>
            <a:off x="5897880" y="8460284"/>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6" name="Freeform 6"/>
          <p:cNvSpPr/>
          <p:nvPr/>
        </p:nvSpPr>
        <p:spPr>
          <a:xfrm>
            <a:off x="8304001" y="2125351"/>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8304001" y="8603159"/>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099486"/>
            <a:chOff x="0" y="0"/>
            <a:chExt cx="4816593" cy="1079700"/>
          </a:xfrm>
        </p:grpSpPr>
        <p:sp>
          <p:nvSpPr>
            <p:cNvPr id="3" name="Freeform 3"/>
            <p:cNvSpPr/>
            <p:nvPr/>
          </p:nvSpPr>
          <p:spPr>
            <a:xfrm>
              <a:off x="0" y="0"/>
              <a:ext cx="4816592" cy="1079700"/>
            </a:xfrm>
            <a:custGeom>
              <a:avLst/>
              <a:gdLst/>
              <a:ahLst/>
              <a:cxnLst/>
              <a:rect l="l" t="t" r="r" b="b"/>
              <a:pathLst>
                <a:path w="4816592" h="1079700">
                  <a:moveTo>
                    <a:pt x="0" y="0"/>
                  </a:moveTo>
                  <a:lnTo>
                    <a:pt x="4816592" y="0"/>
                  </a:lnTo>
                  <a:lnTo>
                    <a:pt x="4816592" y="1079700"/>
                  </a:lnTo>
                  <a:lnTo>
                    <a:pt x="0" y="1079700"/>
                  </a:lnTo>
                  <a:close/>
                </a:path>
              </a:pathLst>
            </a:custGeom>
            <a:solidFill>
              <a:srgbClr val="DBE5EA"/>
            </a:solidFill>
          </p:spPr>
          <p:txBody>
            <a:bodyPr/>
            <a:lstStyle/>
            <a:p>
              <a:endParaRPr lang="en-US"/>
            </a:p>
          </p:txBody>
        </p:sp>
        <p:sp>
          <p:nvSpPr>
            <p:cNvPr id="4" name="TextBox 4"/>
            <p:cNvSpPr txBox="1"/>
            <p:nvPr/>
          </p:nvSpPr>
          <p:spPr>
            <a:xfrm>
              <a:off x="0" y="-47625"/>
              <a:ext cx="4816593" cy="1127325"/>
            </a:xfrm>
            <a:prstGeom prst="rect">
              <a:avLst/>
            </a:prstGeom>
          </p:spPr>
          <p:txBody>
            <a:bodyPr lIns="50800" tIns="50800" rIns="50800" bIns="50800" rtlCol="0" anchor="ctr"/>
            <a:lstStyle/>
            <a:p>
              <a:pPr algn="ctr">
                <a:lnSpc>
                  <a:spcPts val="3693"/>
                </a:lnSpc>
              </a:pPr>
              <a:endParaRPr/>
            </a:p>
          </p:txBody>
        </p:sp>
      </p:grpSp>
      <p:grpSp>
        <p:nvGrpSpPr>
          <p:cNvPr id="5" name="Group 5"/>
          <p:cNvGrpSpPr/>
          <p:nvPr/>
        </p:nvGrpSpPr>
        <p:grpSpPr>
          <a:xfrm>
            <a:off x="1961289" y="2523415"/>
            <a:ext cx="3152142" cy="315214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t="-44467" b="-33310"/>
              </a:stretch>
            </a:blipFill>
          </p:spPr>
          <p:txBody>
            <a:bodyPr/>
            <a:lstStyle/>
            <a:p>
              <a:endParaRPr lang="en-US"/>
            </a:p>
          </p:txBody>
        </p:sp>
      </p:grpSp>
      <p:grpSp>
        <p:nvGrpSpPr>
          <p:cNvPr id="7" name="Group 7"/>
          <p:cNvGrpSpPr/>
          <p:nvPr/>
        </p:nvGrpSpPr>
        <p:grpSpPr>
          <a:xfrm>
            <a:off x="7567929" y="2523415"/>
            <a:ext cx="3152142" cy="315214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t="-51118" b="-26659"/>
              </a:stretch>
            </a:blipFill>
          </p:spPr>
          <p:txBody>
            <a:bodyPr/>
            <a:lstStyle/>
            <a:p>
              <a:endParaRPr lang="en-US"/>
            </a:p>
          </p:txBody>
        </p:sp>
      </p:grpSp>
      <p:grpSp>
        <p:nvGrpSpPr>
          <p:cNvPr id="9" name="Group 9"/>
          <p:cNvGrpSpPr/>
          <p:nvPr/>
        </p:nvGrpSpPr>
        <p:grpSpPr>
          <a:xfrm>
            <a:off x="13174569" y="2523415"/>
            <a:ext cx="3152142" cy="315214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t="-38996" b="-38996"/>
              </a:stretch>
            </a:blipFill>
          </p:spPr>
          <p:txBody>
            <a:bodyPr/>
            <a:lstStyle/>
            <a:p>
              <a:endParaRPr lang="en-US"/>
            </a:p>
          </p:txBody>
        </p:sp>
      </p:grpSp>
      <p:sp>
        <p:nvSpPr>
          <p:cNvPr id="11" name="AutoShape 11"/>
          <p:cNvSpPr/>
          <p:nvPr/>
        </p:nvSpPr>
        <p:spPr>
          <a:xfrm>
            <a:off x="5897880" y="8681205"/>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12" name="Freeform 12"/>
          <p:cNvSpPr/>
          <p:nvPr/>
        </p:nvSpPr>
        <p:spPr>
          <a:xfrm>
            <a:off x="8304001" y="9529723"/>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3" name="TextBox 13"/>
          <p:cNvSpPr txBox="1"/>
          <p:nvPr/>
        </p:nvSpPr>
        <p:spPr>
          <a:xfrm>
            <a:off x="1028700" y="599709"/>
            <a:ext cx="99149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Team Members</a:t>
            </a:r>
          </a:p>
        </p:txBody>
      </p:sp>
      <p:sp>
        <p:nvSpPr>
          <p:cNvPr id="14" name="TextBox 14"/>
          <p:cNvSpPr txBox="1"/>
          <p:nvPr/>
        </p:nvSpPr>
        <p:spPr>
          <a:xfrm>
            <a:off x="6635340" y="6132682"/>
            <a:ext cx="5017320" cy="986155"/>
          </a:xfrm>
          <a:prstGeom prst="rect">
            <a:avLst/>
          </a:prstGeom>
        </p:spPr>
        <p:txBody>
          <a:bodyPr lIns="0" tIns="0" rIns="0" bIns="0" rtlCol="0" anchor="t">
            <a:spAutoFit/>
          </a:bodyPr>
          <a:lstStyle/>
          <a:p>
            <a:pPr algn="ctr">
              <a:lnSpc>
                <a:spcPts val="3919"/>
              </a:lnSpc>
            </a:pPr>
            <a:r>
              <a:rPr lang="en-US" sz="2799" b="1">
                <a:solidFill>
                  <a:srgbClr val="0F4662"/>
                </a:solidFill>
                <a:latin typeface="Quicksand Bold"/>
                <a:ea typeface="Quicksand Bold"/>
                <a:cs typeface="Quicksand Bold"/>
                <a:sym typeface="Quicksand Bold"/>
              </a:rPr>
              <a:t>Bhanuteja Perumandla</a:t>
            </a:r>
          </a:p>
          <a:p>
            <a:pPr marL="0" lvl="0" indent="0" algn="ctr">
              <a:lnSpc>
                <a:spcPts val="3919"/>
              </a:lnSpc>
              <a:spcBef>
                <a:spcPct val="0"/>
              </a:spcBef>
            </a:pPr>
            <a:endParaRPr lang="en-US" sz="2799" b="1">
              <a:solidFill>
                <a:srgbClr val="0F4662"/>
              </a:solidFill>
              <a:latin typeface="Quicksand Bold"/>
              <a:ea typeface="Quicksand Bold"/>
              <a:cs typeface="Quicksand Bold"/>
              <a:sym typeface="Quicksand Bold"/>
            </a:endParaRPr>
          </a:p>
        </p:txBody>
      </p:sp>
      <p:sp>
        <p:nvSpPr>
          <p:cNvPr id="15" name="TextBox 15"/>
          <p:cNvSpPr txBox="1"/>
          <p:nvPr/>
        </p:nvSpPr>
        <p:spPr>
          <a:xfrm>
            <a:off x="6635340" y="6757320"/>
            <a:ext cx="5017320" cy="41529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0F4662"/>
                </a:solidFill>
                <a:latin typeface="Quicksand"/>
                <a:ea typeface="Quicksand"/>
                <a:cs typeface="Quicksand"/>
                <a:sym typeface="Quicksand"/>
              </a:rPr>
              <a:t>Ms in Business Analytics </a:t>
            </a:r>
          </a:p>
        </p:txBody>
      </p:sp>
      <p:sp>
        <p:nvSpPr>
          <p:cNvPr id="16" name="TextBox 16"/>
          <p:cNvSpPr txBox="1"/>
          <p:nvPr/>
        </p:nvSpPr>
        <p:spPr>
          <a:xfrm>
            <a:off x="12241980" y="6129792"/>
            <a:ext cx="5017320"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Janvi Bagani </a:t>
            </a:r>
          </a:p>
        </p:txBody>
      </p:sp>
      <p:sp>
        <p:nvSpPr>
          <p:cNvPr id="17" name="TextBox 17"/>
          <p:cNvSpPr txBox="1"/>
          <p:nvPr/>
        </p:nvSpPr>
        <p:spPr>
          <a:xfrm>
            <a:off x="12241980" y="6757320"/>
            <a:ext cx="5017320" cy="41529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0F4662"/>
                </a:solidFill>
                <a:latin typeface="Quicksand"/>
                <a:ea typeface="Quicksand"/>
                <a:cs typeface="Quicksand"/>
                <a:sym typeface="Quicksand"/>
              </a:rPr>
              <a:t>Ms in Business Analytics</a:t>
            </a:r>
          </a:p>
        </p:txBody>
      </p:sp>
      <p:sp>
        <p:nvSpPr>
          <p:cNvPr id="18" name="TextBox 18"/>
          <p:cNvSpPr txBox="1"/>
          <p:nvPr/>
        </p:nvSpPr>
        <p:spPr>
          <a:xfrm>
            <a:off x="1028700" y="6132682"/>
            <a:ext cx="5017320"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Ashlesha Ingale </a:t>
            </a:r>
          </a:p>
        </p:txBody>
      </p:sp>
      <p:sp>
        <p:nvSpPr>
          <p:cNvPr id="19" name="TextBox 19"/>
          <p:cNvSpPr txBox="1"/>
          <p:nvPr/>
        </p:nvSpPr>
        <p:spPr>
          <a:xfrm>
            <a:off x="1028700" y="6760210"/>
            <a:ext cx="5017320" cy="41529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0F4662"/>
                </a:solidFill>
                <a:latin typeface="Quicksand"/>
                <a:ea typeface="Quicksand"/>
                <a:cs typeface="Quicksand"/>
                <a:sym typeface="Quicksand"/>
              </a:rPr>
              <a:t>Ms in Business Analytics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4163754" y="3378373"/>
            <a:ext cx="11344958" cy="4479202"/>
          </a:xfrm>
          <a:prstGeom prst="rect">
            <a:avLst/>
          </a:prstGeom>
        </p:spPr>
        <p:txBody>
          <a:bodyPr lIns="0" tIns="0" rIns="0" bIns="0" rtlCol="0" anchor="t">
            <a:spAutoFit/>
          </a:bodyPr>
          <a:lstStyle/>
          <a:p>
            <a:pPr algn="ctr">
              <a:lnSpc>
                <a:spcPts val="5034"/>
              </a:lnSpc>
            </a:pPr>
            <a:r>
              <a:rPr lang="en-US" sz="2961">
                <a:solidFill>
                  <a:srgbClr val="0F4662"/>
                </a:solidFill>
                <a:latin typeface="Quicksand"/>
                <a:ea typeface="Quicksand"/>
                <a:cs typeface="Quicksand"/>
                <a:sym typeface="Quicksand"/>
              </a:rPr>
              <a:t>Our project aims to uncover how funding fuels the growth of startups.</a:t>
            </a:r>
          </a:p>
          <a:p>
            <a:pPr algn="ctr">
              <a:lnSpc>
                <a:spcPts val="5204"/>
              </a:lnSpc>
            </a:pPr>
            <a:r>
              <a:rPr lang="en-US" sz="3061">
                <a:solidFill>
                  <a:srgbClr val="0F4662"/>
                </a:solidFill>
                <a:latin typeface="Quicksand"/>
                <a:ea typeface="Quicksand"/>
                <a:cs typeface="Quicksand"/>
                <a:sym typeface="Quicksand"/>
              </a:rPr>
              <a:t>We dive into real investment data to understand which sectors attract the most capital, when that funding happens, and how it shapes a startup’s journey.</a:t>
            </a:r>
          </a:p>
          <a:p>
            <a:pPr marL="0" lvl="0" indent="0" algn="ctr">
              <a:lnSpc>
                <a:spcPts val="5034"/>
              </a:lnSpc>
            </a:pPr>
            <a:r>
              <a:rPr lang="en-US" sz="2961">
                <a:solidFill>
                  <a:srgbClr val="0F4662"/>
                </a:solidFill>
                <a:latin typeface="Quicksand"/>
                <a:ea typeface="Quicksand"/>
                <a:cs typeface="Quicksand"/>
                <a:sym typeface="Quicksand"/>
              </a:rPr>
              <a:t>By visualizing these trends, we aim to tell a clear story behind what makes startups succeed.</a:t>
            </a:r>
          </a:p>
        </p:txBody>
      </p:sp>
      <p:sp>
        <p:nvSpPr>
          <p:cNvPr id="3" name="AutoShape 3"/>
          <p:cNvSpPr/>
          <p:nvPr/>
        </p:nvSpPr>
        <p:spPr>
          <a:xfrm>
            <a:off x="5897880" y="3039658"/>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4" name="AutoShape 4"/>
          <p:cNvSpPr/>
          <p:nvPr/>
        </p:nvSpPr>
        <p:spPr>
          <a:xfrm>
            <a:off x="6152935" y="8181425"/>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5" name="Freeform 5"/>
          <p:cNvSpPr/>
          <p:nvPr/>
        </p:nvSpPr>
        <p:spPr>
          <a:xfrm>
            <a:off x="8304001" y="24705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Introduction</a:t>
            </a:r>
          </a:p>
        </p:txBody>
      </p:sp>
      <p:sp>
        <p:nvSpPr>
          <p:cNvPr id="7" name="Freeform 7"/>
          <p:cNvSpPr/>
          <p:nvPr/>
        </p:nvSpPr>
        <p:spPr>
          <a:xfrm>
            <a:off x="8304001" y="8505275"/>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093893"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txBody>
            <a:bodyPr/>
            <a:lstStyle/>
            <a:p>
              <a:endParaRPr lang="en-US"/>
            </a:p>
          </p:txBody>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grpSp>
        <p:nvGrpSpPr>
          <p:cNvPr id="5" name="Group 5"/>
          <p:cNvGrpSpPr/>
          <p:nvPr/>
        </p:nvGrpSpPr>
        <p:grpSpPr>
          <a:xfrm>
            <a:off x="10928486" y="1684924"/>
            <a:ext cx="6330814" cy="7573376"/>
            <a:chOff x="0" y="0"/>
            <a:chExt cx="8441085" cy="10097834"/>
          </a:xfrm>
        </p:grpSpPr>
        <p:pic>
          <p:nvPicPr>
            <p:cNvPr id="6" name="Picture 6"/>
            <p:cNvPicPr>
              <a:picLocks noChangeAspect="1"/>
            </p:cNvPicPr>
            <p:nvPr/>
          </p:nvPicPr>
          <p:blipFill>
            <a:blip r:embed="rId2"/>
            <a:srcRect l="8203" r="8203"/>
            <a:stretch>
              <a:fillRect/>
            </a:stretch>
          </p:blipFill>
          <p:spPr>
            <a:xfrm>
              <a:off x="0" y="0"/>
              <a:ext cx="8441085" cy="10097834"/>
            </a:xfrm>
            <a:prstGeom prst="rect">
              <a:avLst/>
            </a:prstGeom>
          </p:spPr>
        </p:pic>
      </p:grpSp>
      <p:sp>
        <p:nvSpPr>
          <p:cNvPr id="7" name="Freeform 7"/>
          <p:cNvSpPr/>
          <p:nvPr/>
        </p:nvSpPr>
        <p:spPr>
          <a:xfrm>
            <a:off x="1028700" y="8974931"/>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TextBox 8"/>
          <p:cNvSpPr txBox="1"/>
          <p:nvPr/>
        </p:nvSpPr>
        <p:spPr>
          <a:xfrm>
            <a:off x="1028700" y="599709"/>
            <a:ext cx="93902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Background Project</a:t>
            </a:r>
          </a:p>
        </p:txBody>
      </p:sp>
      <p:sp>
        <p:nvSpPr>
          <p:cNvPr id="9" name="TextBox 9"/>
          <p:cNvSpPr txBox="1"/>
          <p:nvPr/>
        </p:nvSpPr>
        <p:spPr>
          <a:xfrm>
            <a:off x="1028700" y="3551224"/>
            <a:ext cx="9390243" cy="5191125"/>
          </a:xfrm>
          <a:prstGeom prst="rect">
            <a:avLst/>
          </a:prstGeom>
        </p:spPr>
        <p:txBody>
          <a:bodyPr lIns="0" tIns="0" rIns="0" bIns="0" rtlCol="0" anchor="t">
            <a:spAutoFit/>
          </a:bodyPr>
          <a:lstStyle/>
          <a:p>
            <a:pPr algn="l">
              <a:lnSpc>
                <a:spcPts val="4589"/>
              </a:lnSpc>
            </a:pPr>
            <a:r>
              <a:rPr lang="en-US" sz="2699">
                <a:solidFill>
                  <a:srgbClr val="0F4662"/>
                </a:solidFill>
                <a:latin typeface="Quicksand"/>
                <a:ea typeface="Quicksand"/>
                <a:cs typeface="Quicksand"/>
                <a:sym typeface="Quicksand"/>
              </a:rPr>
              <a:t>Startups are reshaping industries like technology, healthcare, and sustainability through innovation.</a:t>
            </a:r>
          </a:p>
          <a:p>
            <a:pPr algn="l">
              <a:lnSpc>
                <a:spcPts val="4589"/>
              </a:lnSpc>
            </a:pPr>
            <a:endParaRPr lang="en-US" sz="2699">
              <a:solidFill>
                <a:srgbClr val="0F4662"/>
              </a:solidFill>
              <a:latin typeface="Quicksand"/>
              <a:ea typeface="Quicksand"/>
              <a:cs typeface="Quicksand"/>
              <a:sym typeface="Quicksand"/>
            </a:endParaRPr>
          </a:p>
          <a:p>
            <a:pPr algn="l">
              <a:lnSpc>
                <a:spcPts val="4589"/>
              </a:lnSpc>
            </a:pPr>
            <a:r>
              <a:rPr lang="en-US" sz="2699">
                <a:solidFill>
                  <a:srgbClr val="0F4662"/>
                </a:solidFill>
                <a:latin typeface="Quicksand"/>
                <a:ea typeface="Quicksand"/>
                <a:cs typeface="Quicksand"/>
                <a:sym typeface="Quicksand"/>
              </a:rPr>
              <a:t>Their growth often depends on receiving the right funding at the right time.</a:t>
            </a:r>
          </a:p>
          <a:p>
            <a:pPr algn="l">
              <a:lnSpc>
                <a:spcPts val="4589"/>
              </a:lnSpc>
            </a:pPr>
            <a:endParaRPr lang="en-US" sz="2699">
              <a:solidFill>
                <a:srgbClr val="0F4662"/>
              </a:solidFill>
              <a:latin typeface="Quicksand"/>
              <a:ea typeface="Quicksand"/>
              <a:cs typeface="Quicksand"/>
              <a:sym typeface="Quicksand"/>
            </a:endParaRPr>
          </a:p>
          <a:p>
            <a:pPr marL="0" lvl="0" indent="0" algn="l">
              <a:lnSpc>
                <a:spcPts val="4589"/>
              </a:lnSpc>
            </a:pPr>
            <a:r>
              <a:rPr lang="en-US" sz="2699">
                <a:solidFill>
                  <a:srgbClr val="0F4662"/>
                </a:solidFill>
                <a:latin typeface="Quicksand"/>
                <a:ea typeface="Quicksand"/>
                <a:cs typeface="Quicksand"/>
                <a:sym typeface="Quicksand"/>
              </a:rPr>
              <a:t>In this project, we use Crunchbase data to examine where investments are going, which sectors attract them, and how early funding influences long-term success.</a:t>
            </a:r>
          </a:p>
        </p:txBody>
      </p:sp>
      <p:sp>
        <p:nvSpPr>
          <p:cNvPr id="10" name="TextBox 10"/>
          <p:cNvSpPr txBox="1"/>
          <p:nvPr/>
        </p:nvSpPr>
        <p:spPr>
          <a:xfrm>
            <a:off x="1028700" y="2823184"/>
            <a:ext cx="693806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Current scenario: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txBody>
            <a:bodyPr/>
            <a:lstStyle/>
            <a:p>
              <a:endParaRPr lang="en-US"/>
            </a:p>
          </p:txBody>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10671768" y="2121499"/>
            <a:ext cx="7185169" cy="5844181"/>
          </a:xfrm>
          <a:custGeom>
            <a:avLst/>
            <a:gdLst/>
            <a:ahLst/>
            <a:cxnLst/>
            <a:rect l="l" t="t" r="r" b="b"/>
            <a:pathLst>
              <a:path w="7185169" h="5844181">
                <a:moveTo>
                  <a:pt x="0" y="0"/>
                </a:moveTo>
                <a:lnTo>
                  <a:pt x="7185169" y="0"/>
                </a:lnTo>
                <a:lnTo>
                  <a:pt x="7185169" y="5844180"/>
                </a:lnTo>
                <a:lnTo>
                  <a:pt x="0" y="5844180"/>
                </a:lnTo>
                <a:lnTo>
                  <a:pt x="0" y="0"/>
                </a:lnTo>
                <a:close/>
              </a:path>
            </a:pathLst>
          </a:custGeom>
          <a:blipFill>
            <a:blip r:embed="rId2"/>
            <a:stretch>
              <a:fillRect l="-16804" t="-5756" r="-23419" b="-9175"/>
            </a:stretch>
          </a:blipFill>
        </p:spPr>
        <p:txBody>
          <a:bodyPr/>
          <a:lstStyle/>
          <a:p>
            <a:endParaRPr lang="en-US"/>
          </a:p>
        </p:txBody>
      </p:sp>
      <p:sp>
        <p:nvSpPr>
          <p:cNvPr id="6" name="TextBox 6"/>
          <p:cNvSpPr txBox="1"/>
          <p:nvPr/>
        </p:nvSpPr>
        <p:spPr>
          <a:xfrm>
            <a:off x="745821"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Hypothesis</a:t>
            </a:r>
          </a:p>
        </p:txBody>
      </p:sp>
      <p:sp>
        <p:nvSpPr>
          <p:cNvPr id="7" name="TextBox 7"/>
          <p:cNvSpPr txBox="1"/>
          <p:nvPr/>
        </p:nvSpPr>
        <p:spPr>
          <a:xfrm>
            <a:off x="794478" y="2412017"/>
            <a:ext cx="9877290" cy="3827805"/>
          </a:xfrm>
          <a:prstGeom prst="rect">
            <a:avLst/>
          </a:prstGeom>
        </p:spPr>
        <p:txBody>
          <a:bodyPr lIns="0" tIns="0" rIns="0" bIns="0" rtlCol="0" anchor="t">
            <a:spAutoFit/>
          </a:bodyPr>
          <a:lstStyle/>
          <a:p>
            <a:pPr algn="l">
              <a:lnSpc>
                <a:spcPts val="4368"/>
              </a:lnSpc>
            </a:pPr>
            <a:r>
              <a:rPr lang="en-US" sz="2569">
                <a:solidFill>
                  <a:srgbClr val="0F4662"/>
                </a:solidFill>
                <a:latin typeface="Quicksand"/>
                <a:ea typeface="Quicksand"/>
                <a:cs typeface="Quicksand"/>
                <a:sym typeface="Quicksand"/>
              </a:rPr>
              <a:t>Startups in technology-driven sectors like software, fintech, and biotech receive higher funding amounts across all stages compared to traditional industries. Additionally, startups that raise larger funding amounts in their initial stages (Seed, Series A) are more likely to secure follow-on funding and eventually reach later stages like Series C, D, or even IPO.</a:t>
            </a:r>
          </a:p>
          <a:p>
            <a:pPr algn="l">
              <a:lnSpc>
                <a:spcPts val="4368"/>
              </a:lnSpc>
            </a:pPr>
            <a:endParaRPr lang="en-US" sz="2569">
              <a:solidFill>
                <a:srgbClr val="0F4662"/>
              </a:solidFill>
              <a:latin typeface="Quicksand"/>
              <a:ea typeface="Quicksand"/>
              <a:cs typeface="Quicksand"/>
              <a:sym typeface="Quicksand"/>
            </a:endParaRPr>
          </a:p>
        </p:txBody>
      </p:sp>
      <p:sp>
        <p:nvSpPr>
          <p:cNvPr id="8" name="TextBox 8"/>
          <p:cNvSpPr txBox="1"/>
          <p:nvPr/>
        </p:nvSpPr>
        <p:spPr>
          <a:xfrm>
            <a:off x="745821" y="6376352"/>
            <a:ext cx="10479101" cy="3827162"/>
          </a:xfrm>
          <a:prstGeom prst="rect">
            <a:avLst/>
          </a:prstGeom>
        </p:spPr>
        <p:txBody>
          <a:bodyPr lIns="0" tIns="0" rIns="0" bIns="0" rtlCol="0" anchor="t">
            <a:spAutoFit/>
          </a:bodyPr>
          <a:lstStyle/>
          <a:p>
            <a:pPr algn="l">
              <a:lnSpc>
                <a:spcPts val="4385"/>
              </a:lnSpc>
            </a:pPr>
            <a:r>
              <a:rPr lang="en-US" sz="2579">
                <a:solidFill>
                  <a:srgbClr val="0F4662"/>
                </a:solidFill>
                <a:latin typeface="Quicksand"/>
                <a:ea typeface="Quicksand"/>
                <a:cs typeface="Quicksand"/>
                <a:sym typeface="Quicksand"/>
              </a:rPr>
              <a:t>This is based on an observation we see in the real-world tech startups often promise scalability and disruptive potential, which makes them attractive to investors. But we want to validate this using real data is it just a perception, or does the data actually show this trend? And do those early millions really make or break a company’s future?</a:t>
            </a:r>
          </a:p>
          <a:p>
            <a:pPr algn="l">
              <a:lnSpc>
                <a:spcPts val="4385"/>
              </a:lnSpc>
            </a:pPr>
            <a:endParaRPr lang="en-US" sz="2579">
              <a:solidFill>
                <a:srgbClr val="0F4662"/>
              </a:solidFill>
              <a:latin typeface="Quicksand"/>
              <a:ea typeface="Quicksand"/>
              <a:cs typeface="Quicksand"/>
              <a:sym typeface="Quicksand"/>
            </a:endParaRPr>
          </a:p>
        </p:txBody>
      </p:sp>
      <p:sp>
        <p:nvSpPr>
          <p:cNvPr id="9" name="TextBox 9"/>
          <p:cNvSpPr txBox="1"/>
          <p:nvPr/>
        </p:nvSpPr>
        <p:spPr>
          <a:xfrm>
            <a:off x="794478" y="1888141"/>
            <a:ext cx="10527757" cy="504825"/>
          </a:xfrm>
          <a:prstGeom prst="rect">
            <a:avLst/>
          </a:prstGeom>
        </p:spPr>
        <p:txBody>
          <a:bodyPr lIns="0" tIns="0" rIns="0" bIns="0" rtlCol="0" anchor="t">
            <a:spAutoFit/>
          </a:bodyPr>
          <a:lstStyle/>
          <a:p>
            <a:pPr marL="0" lvl="0" indent="0" algn="l">
              <a:lnSpc>
                <a:spcPts val="4199"/>
              </a:lnSpc>
              <a:spcBef>
                <a:spcPct val="0"/>
              </a:spcBef>
            </a:pPr>
            <a:r>
              <a:rPr lang="en-US" sz="2999" b="1" i="1">
                <a:solidFill>
                  <a:srgbClr val="0F4662"/>
                </a:solidFill>
                <a:latin typeface="Quicksand Bold"/>
                <a:ea typeface="Quicksand Bold"/>
                <a:cs typeface="Quicksand Bold"/>
                <a:sym typeface="Quicksand Bold"/>
              </a:rPr>
              <a:t>Hypothesis:</a:t>
            </a:r>
          </a:p>
        </p:txBody>
      </p:sp>
      <p:sp>
        <p:nvSpPr>
          <p:cNvPr id="10" name="TextBox 10"/>
          <p:cNvSpPr txBox="1"/>
          <p:nvPr/>
        </p:nvSpPr>
        <p:spPr>
          <a:xfrm>
            <a:off x="770150" y="5735002"/>
            <a:ext cx="10527757" cy="622301"/>
          </a:xfrm>
          <a:prstGeom prst="rect">
            <a:avLst/>
          </a:prstGeom>
        </p:spPr>
        <p:txBody>
          <a:bodyPr lIns="0" tIns="0" rIns="0" bIns="0" rtlCol="0" anchor="t">
            <a:spAutoFit/>
          </a:bodyPr>
          <a:lstStyle/>
          <a:p>
            <a:pPr marL="0" lvl="0" indent="0" algn="l">
              <a:lnSpc>
                <a:spcPts val="5269"/>
              </a:lnSpc>
            </a:pPr>
            <a:r>
              <a:rPr lang="en-US" sz="3099" b="1" i="1">
                <a:solidFill>
                  <a:srgbClr val="0F4662"/>
                </a:solidFill>
                <a:latin typeface="Quicksand Bold"/>
                <a:ea typeface="Quicksand Bold"/>
                <a:cs typeface="Quicksand Bold"/>
                <a:sym typeface="Quicksand Bold"/>
              </a:rPr>
              <a:t>Why this Hypothesis: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491071" y="1809453"/>
            <a:ext cx="7795286" cy="7448847"/>
            <a:chOff x="0" y="0"/>
            <a:chExt cx="1207694" cy="1154021"/>
          </a:xfrm>
        </p:grpSpPr>
        <p:sp>
          <p:nvSpPr>
            <p:cNvPr id="3" name="Freeform 3"/>
            <p:cNvSpPr/>
            <p:nvPr/>
          </p:nvSpPr>
          <p:spPr>
            <a:xfrm>
              <a:off x="0" y="0"/>
              <a:ext cx="1207694" cy="1154021"/>
            </a:xfrm>
            <a:custGeom>
              <a:avLst/>
              <a:gdLst/>
              <a:ahLst/>
              <a:cxnLst/>
              <a:rect l="l" t="t" r="r" b="b"/>
              <a:pathLst>
                <a:path w="1207694" h="1154021">
                  <a:moveTo>
                    <a:pt x="22843" y="0"/>
                  </a:moveTo>
                  <a:lnTo>
                    <a:pt x="1184851" y="0"/>
                  </a:lnTo>
                  <a:cubicBezTo>
                    <a:pt x="1190909" y="0"/>
                    <a:pt x="1196720" y="2407"/>
                    <a:pt x="1201003" y="6690"/>
                  </a:cubicBezTo>
                  <a:cubicBezTo>
                    <a:pt x="1205287" y="10974"/>
                    <a:pt x="1207694" y="16784"/>
                    <a:pt x="1207694" y="22843"/>
                  </a:cubicBezTo>
                  <a:lnTo>
                    <a:pt x="1207694" y="1131179"/>
                  </a:lnTo>
                  <a:cubicBezTo>
                    <a:pt x="1207694" y="1137237"/>
                    <a:pt x="1205287" y="1143047"/>
                    <a:pt x="1201003" y="1147331"/>
                  </a:cubicBezTo>
                  <a:cubicBezTo>
                    <a:pt x="1196720" y="1151615"/>
                    <a:pt x="1190909" y="1154021"/>
                    <a:pt x="1184851" y="1154021"/>
                  </a:cubicBezTo>
                  <a:lnTo>
                    <a:pt x="22843" y="1154021"/>
                  </a:lnTo>
                  <a:cubicBezTo>
                    <a:pt x="16784" y="1154021"/>
                    <a:pt x="10974" y="1151615"/>
                    <a:pt x="6690" y="1147331"/>
                  </a:cubicBezTo>
                  <a:cubicBezTo>
                    <a:pt x="2407" y="1143047"/>
                    <a:pt x="0" y="1137237"/>
                    <a:pt x="0" y="1131179"/>
                  </a:cubicBezTo>
                  <a:lnTo>
                    <a:pt x="0" y="22843"/>
                  </a:lnTo>
                  <a:cubicBezTo>
                    <a:pt x="0" y="16784"/>
                    <a:pt x="2407" y="10974"/>
                    <a:pt x="6690" y="6690"/>
                  </a:cubicBezTo>
                  <a:cubicBezTo>
                    <a:pt x="10974" y="2407"/>
                    <a:pt x="16784" y="0"/>
                    <a:pt x="22843" y="0"/>
                  </a:cubicBezTo>
                  <a:close/>
                </a:path>
              </a:pathLst>
            </a:custGeom>
            <a:blipFill>
              <a:blip r:embed="rId2"/>
              <a:stretch>
                <a:fillRect l="-21797" r="-21797"/>
              </a:stretch>
            </a:blipFill>
          </p:spPr>
          <p:txBody>
            <a:bodyPr/>
            <a:lstStyle/>
            <a:p>
              <a:endParaRPr lang="en-US"/>
            </a:p>
          </p:txBody>
        </p:sp>
      </p:grpSp>
      <p:grpSp>
        <p:nvGrpSpPr>
          <p:cNvPr id="4" name="Group 4"/>
          <p:cNvGrpSpPr/>
          <p:nvPr/>
        </p:nvGrpSpPr>
        <p:grpSpPr>
          <a:xfrm>
            <a:off x="8449761" y="0"/>
            <a:ext cx="9838239" cy="10287000"/>
            <a:chOff x="0" y="0"/>
            <a:chExt cx="2591141" cy="2709333"/>
          </a:xfrm>
        </p:grpSpPr>
        <p:sp>
          <p:nvSpPr>
            <p:cNvPr id="5" name="Freeform 5"/>
            <p:cNvSpPr/>
            <p:nvPr/>
          </p:nvSpPr>
          <p:spPr>
            <a:xfrm>
              <a:off x="0" y="0"/>
              <a:ext cx="2591141" cy="2709333"/>
            </a:xfrm>
            <a:custGeom>
              <a:avLst/>
              <a:gdLst/>
              <a:ahLst/>
              <a:cxnLst/>
              <a:rect l="l" t="t" r="r" b="b"/>
              <a:pathLst>
                <a:path w="2591141" h="2709333">
                  <a:moveTo>
                    <a:pt x="0" y="0"/>
                  </a:moveTo>
                  <a:lnTo>
                    <a:pt x="2591141" y="0"/>
                  </a:lnTo>
                  <a:lnTo>
                    <a:pt x="2591141" y="2709333"/>
                  </a:lnTo>
                  <a:lnTo>
                    <a:pt x="0" y="2709333"/>
                  </a:lnTo>
                  <a:close/>
                </a:path>
              </a:pathLst>
            </a:custGeom>
            <a:solidFill>
              <a:srgbClr val="DBE5EA"/>
            </a:solidFill>
          </p:spPr>
          <p:txBody>
            <a:bodyPr/>
            <a:lstStyle/>
            <a:p>
              <a:endParaRPr lang="en-US"/>
            </a:p>
          </p:txBody>
        </p:sp>
        <p:sp>
          <p:nvSpPr>
            <p:cNvPr id="6" name="TextBox 6"/>
            <p:cNvSpPr txBox="1"/>
            <p:nvPr/>
          </p:nvSpPr>
          <p:spPr>
            <a:xfrm>
              <a:off x="0" y="-123825"/>
              <a:ext cx="2591141" cy="2833158"/>
            </a:xfrm>
            <a:prstGeom prst="rect">
              <a:avLst/>
            </a:prstGeom>
          </p:spPr>
          <p:txBody>
            <a:bodyPr lIns="50800" tIns="50800" rIns="50800" bIns="50800" rtlCol="0" anchor="ctr"/>
            <a:lstStyle/>
            <a:p>
              <a:pPr algn="ctr">
                <a:lnSpc>
                  <a:spcPts val="4079"/>
                </a:lnSpc>
              </a:pPr>
              <a:endParaRPr/>
            </a:p>
          </p:txBody>
        </p:sp>
      </p:grpSp>
      <p:sp>
        <p:nvSpPr>
          <p:cNvPr id="7" name="TextBox 7"/>
          <p:cNvSpPr txBox="1"/>
          <p:nvPr/>
        </p:nvSpPr>
        <p:spPr>
          <a:xfrm>
            <a:off x="247176" y="556217"/>
            <a:ext cx="8405441" cy="949159"/>
          </a:xfrm>
          <a:prstGeom prst="rect">
            <a:avLst/>
          </a:prstGeom>
        </p:spPr>
        <p:txBody>
          <a:bodyPr lIns="0" tIns="0" rIns="0" bIns="0" rtlCol="0" anchor="t">
            <a:spAutoFit/>
          </a:bodyPr>
          <a:lstStyle/>
          <a:p>
            <a:pPr marL="0" lvl="0" indent="0" algn="l">
              <a:lnSpc>
                <a:spcPts val="7792"/>
              </a:lnSpc>
              <a:spcBef>
                <a:spcPct val="0"/>
              </a:spcBef>
            </a:pPr>
            <a:r>
              <a:rPr lang="en-US" sz="5565" b="1" i="1">
                <a:solidFill>
                  <a:srgbClr val="0F4662"/>
                </a:solidFill>
                <a:latin typeface="Cormorant Garamond Bold Italics"/>
                <a:ea typeface="Cormorant Garamond Bold Italics"/>
                <a:cs typeface="Cormorant Garamond Bold Italics"/>
                <a:sym typeface="Cormorant Garamond Bold Italics"/>
              </a:rPr>
              <a:t>Our Data and How We Used It</a:t>
            </a:r>
          </a:p>
        </p:txBody>
      </p:sp>
      <p:sp>
        <p:nvSpPr>
          <p:cNvPr id="8" name="TextBox 8"/>
          <p:cNvSpPr txBox="1"/>
          <p:nvPr/>
        </p:nvSpPr>
        <p:spPr>
          <a:xfrm>
            <a:off x="8449761" y="1883714"/>
            <a:ext cx="8606683" cy="2098675"/>
          </a:xfrm>
          <a:prstGeom prst="rect">
            <a:avLst/>
          </a:prstGeom>
        </p:spPr>
        <p:txBody>
          <a:bodyPr lIns="0" tIns="0" rIns="0" bIns="0" rtlCol="0" anchor="t">
            <a:spAutoFit/>
          </a:bodyPr>
          <a:lstStyle/>
          <a:p>
            <a:pPr marL="539749" lvl="1" indent="-269875" algn="l">
              <a:lnSpc>
                <a:spcPts val="4249"/>
              </a:lnSpc>
              <a:buFont typeface="Arial"/>
              <a:buChar char="•"/>
            </a:pPr>
            <a:r>
              <a:rPr lang="en-US" sz="2499">
                <a:solidFill>
                  <a:srgbClr val="0F4662"/>
                </a:solidFill>
                <a:latin typeface="Quicksand"/>
                <a:ea typeface="Quicksand"/>
                <a:cs typeface="Quicksand"/>
                <a:sym typeface="Quicksand"/>
              </a:rPr>
              <a:t>We used data on startups and investors — including markets, funding rounds, and outcomes.</a:t>
            </a:r>
          </a:p>
          <a:p>
            <a:pPr marL="539749" lvl="1" indent="-269875" algn="l">
              <a:lnSpc>
                <a:spcPts val="4249"/>
              </a:lnSpc>
              <a:buFont typeface="Arial"/>
              <a:buChar char="•"/>
            </a:pPr>
            <a:r>
              <a:rPr lang="en-US" sz="2499">
                <a:solidFill>
                  <a:srgbClr val="0F4662"/>
                </a:solidFill>
                <a:latin typeface="Quicksand"/>
                <a:ea typeface="Quicksand"/>
                <a:cs typeface="Quicksand"/>
                <a:sym typeface="Quicksand"/>
              </a:rPr>
              <a:t>It gave us a solid view of how money moves in the startup world.</a:t>
            </a:r>
          </a:p>
        </p:txBody>
      </p:sp>
      <p:sp>
        <p:nvSpPr>
          <p:cNvPr id="9" name="TextBox 9"/>
          <p:cNvSpPr txBox="1"/>
          <p:nvPr/>
        </p:nvSpPr>
        <p:spPr>
          <a:xfrm>
            <a:off x="8449761" y="4593224"/>
            <a:ext cx="8606683" cy="2632075"/>
          </a:xfrm>
          <a:prstGeom prst="rect">
            <a:avLst/>
          </a:prstGeom>
        </p:spPr>
        <p:txBody>
          <a:bodyPr lIns="0" tIns="0" rIns="0" bIns="0" rtlCol="0" anchor="t">
            <a:spAutoFit/>
          </a:bodyPr>
          <a:lstStyle/>
          <a:p>
            <a:pPr marL="539749" lvl="1" indent="-269875" algn="l">
              <a:lnSpc>
                <a:spcPts val="4249"/>
              </a:lnSpc>
              <a:buFont typeface="Arial"/>
              <a:buChar char="•"/>
            </a:pPr>
            <a:r>
              <a:rPr lang="en-US" sz="2499">
                <a:solidFill>
                  <a:srgbClr val="0F4662"/>
                </a:solidFill>
                <a:latin typeface="Quicksand"/>
                <a:ea typeface="Quicksand"/>
                <a:cs typeface="Quicksand"/>
                <a:sym typeface="Quicksand"/>
              </a:rPr>
              <a:t>To understand the influence of individual investors, we merged this primary dataset.</a:t>
            </a:r>
          </a:p>
          <a:p>
            <a:pPr marL="539749" lvl="1" indent="-269875" algn="l">
              <a:lnSpc>
                <a:spcPts val="4249"/>
              </a:lnSpc>
              <a:buFont typeface="Arial"/>
              <a:buChar char="•"/>
            </a:pPr>
            <a:r>
              <a:rPr lang="en-US" sz="2499">
                <a:solidFill>
                  <a:srgbClr val="0F4662"/>
                </a:solidFill>
                <a:latin typeface="Quicksand"/>
                <a:ea typeface="Quicksand"/>
                <a:cs typeface="Quicksand"/>
                <a:sym typeface="Quicksand"/>
              </a:rPr>
              <a:t> This enables us to  uncover patterns such as investor preferences by market and funding behavior over time.</a:t>
            </a:r>
          </a:p>
        </p:txBody>
      </p:sp>
      <p:sp>
        <p:nvSpPr>
          <p:cNvPr id="10" name="TextBox 10"/>
          <p:cNvSpPr txBox="1"/>
          <p:nvPr/>
        </p:nvSpPr>
        <p:spPr>
          <a:xfrm>
            <a:off x="8449761" y="7724504"/>
            <a:ext cx="8606683" cy="2098675"/>
          </a:xfrm>
          <a:prstGeom prst="rect">
            <a:avLst/>
          </a:prstGeom>
        </p:spPr>
        <p:txBody>
          <a:bodyPr lIns="0" tIns="0" rIns="0" bIns="0" rtlCol="0" anchor="t">
            <a:spAutoFit/>
          </a:bodyPr>
          <a:lstStyle/>
          <a:p>
            <a:pPr marL="539749" lvl="1" indent="-269875" algn="l">
              <a:lnSpc>
                <a:spcPts val="4249"/>
              </a:lnSpc>
              <a:buFont typeface="Arial"/>
              <a:buChar char="•"/>
            </a:pPr>
            <a:r>
              <a:rPr lang="en-US" sz="2499">
                <a:solidFill>
                  <a:srgbClr val="0F4662"/>
                </a:solidFill>
                <a:latin typeface="Quicksand"/>
                <a:ea typeface="Quicksand"/>
                <a:cs typeface="Quicksand"/>
                <a:sym typeface="Quicksand"/>
              </a:rPr>
              <a:t>Crunchbase is a go-to source for startup funding insights.</a:t>
            </a:r>
          </a:p>
          <a:p>
            <a:pPr marL="539749" lvl="1" indent="-269875" algn="l">
              <a:lnSpc>
                <a:spcPts val="4249"/>
              </a:lnSpc>
              <a:buFont typeface="Arial"/>
              <a:buChar char="•"/>
            </a:pPr>
            <a:r>
              <a:rPr lang="en-US" sz="2499">
                <a:solidFill>
                  <a:srgbClr val="0F4662"/>
                </a:solidFill>
                <a:latin typeface="Quicksand"/>
                <a:ea typeface="Quicksand"/>
                <a:cs typeface="Quicksand"/>
                <a:sym typeface="Quicksand"/>
              </a:rPr>
              <a:t>It helped us connect funding trends with real investor behavior.</a:t>
            </a:r>
          </a:p>
        </p:txBody>
      </p:sp>
      <p:sp>
        <p:nvSpPr>
          <p:cNvPr id="11" name="TextBox 11"/>
          <p:cNvSpPr txBox="1"/>
          <p:nvPr/>
        </p:nvSpPr>
        <p:spPr>
          <a:xfrm>
            <a:off x="8652617" y="1291199"/>
            <a:ext cx="8606683" cy="518255"/>
          </a:xfrm>
          <a:prstGeom prst="rect">
            <a:avLst/>
          </a:prstGeom>
        </p:spPr>
        <p:txBody>
          <a:bodyPr lIns="0" tIns="0" rIns="0" bIns="0" rtlCol="0" anchor="t">
            <a:spAutoFit/>
          </a:bodyPr>
          <a:lstStyle/>
          <a:p>
            <a:pPr marL="0" lvl="0" indent="0" algn="l">
              <a:lnSpc>
                <a:spcPts val="4485"/>
              </a:lnSpc>
            </a:pPr>
            <a:r>
              <a:rPr lang="en-US" sz="2638" b="1">
                <a:solidFill>
                  <a:srgbClr val="0F4662"/>
                </a:solidFill>
                <a:latin typeface="Quicksand Bold"/>
                <a:ea typeface="Quicksand Bold"/>
                <a:cs typeface="Quicksand Bold"/>
                <a:sym typeface="Quicksand Bold"/>
              </a:rPr>
              <a:t>Primary Dataset - Crunchbase </a:t>
            </a:r>
          </a:p>
        </p:txBody>
      </p:sp>
      <p:sp>
        <p:nvSpPr>
          <p:cNvPr id="12" name="TextBox 12"/>
          <p:cNvSpPr txBox="1"/>
          <p:nvPr/>
        </p:nvSpPr>
        <p:spPr>
          <a:xfrm>
            <a:off x="8652617" y="4037599"/>
            <a:ext cx="8606683" cy="565150"/>
          </a:xfrm>
          <a:prstGeom prst="rect">
            <a:avLst/>
          </a:prstGeom>
        </p:spPr>
        <p:txBody>
          <a:bodyPr lIns="0" tIns="0" rIns="0" bIns="0" rtlCol="0" anchor="t">
            <a:spAutoFit/>
          </a:bodyPr>
          <a:lstStyle/>
          <a:p>
            <a:pPr marL="0" lvl="0" indent="0" algn="l">
              <a:lnSpc>
                <a:spcPts val="4759"/>
              </a:lnSpc>
            </a:pPr>
            <a:r>
              <a:rPr lang="en-US" sz="2799" b="1">
                <a:solidFill>
                  <a:srgbClr val="0F4662"/>
                </a:solidFill>
                <a:latin typeface="Quicksand Bold"/>
                <a:ea typeface="Quicksand Bold"/>
                <a:cs typeface="Quicksand Bold"/>
                <a:sym typeface="Quicksand Bold"/>
              </a:rPr>
              <a:t>Secondary Dataset - Investor</a:t>
            </a:r>
          </a:p>
        </p:txBody>
      </p:sp>
      <p:sp>
        <p:nvSpPr>
          <p:cNvPr id="13" name="TextBox 13"/>
          <p:cNvSpPr txBox="1"/>
          <p:nvPr/>
        </p:nvSpPr>
        <p:spPr>
          <a:xfrm>
            <a:off x="8652617" y="7215775"/>
            <a:ext cx="8606683" cy="518255"/>
          </a:xfrm>
          <a:prstGeom prst="rect">
            <a:avLst/>
          </a:prstGeom>
        </p:spPr>
        <p:txBody>
          <a:bodyPr lIns="0" tIns="0" rIns="0" bIns="0" rtlCol="0" anchor="t">
            <a:spAutoFit/>
          </a:bodyPr>
          <a:lstStyle/>
          <a:p>
            <a:pPr marL="0" lvl="0" indent="0" algn="l">
              <a:lnSpc>
                <a:spcPts val="4485"/>
              </a:lnSpc>
            </a:pPr>
            <a:r>
              <a:rPr lang="en-US" sz="2638" b="1">
                <a:solidFill>
                  <a:srgbClr val="0F4662"/>
                </a:solidFill>
                <a:latin typeface="Quicksand Bold"/>
                <a:ea typeface="Quicksand Bold"/>
                <a:cs typeface="Quicksand Bold"/>
                <a:sym typeface="Quicksand Bold"/>
              </a:rPr>
              <a:t>Why This Data?</a:t>
            </a:r>
          </a:p>
        </p:txBody>
      </p:sp>
      <p:sp>
        <p:nvSpPr>
          <p:cNvPr id="14" name="AutoShape 14"/>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15" name="AutoShape 15"/>
          <p:cNvSpPr/>
          <p:nvPr/>
        </p:nvSpPr>
        <p:spPr>
          <a:xfrm>
            <a:off x="10767060" y="1028700"/>
            <a:ext cx="6492240" cy="0"/>
          </a:xfrm>
          <a:prstGeom prst="line">
            <a:avLst/>
          </a:prstGeom>
          <a:ln w="76200" cap="flat">
            <a:solidFill>
              <a:srgbClr val="0F4662"/>
            </a:solidFill>
            <a:prstDash val="solid"/>
            <a:headEnd type="none" w="sm" len="sm"/>
            <a:tailEnd type="none" w="sm" len="sm"/>
          </a:ln>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411291" y="3306497"/>
            <a:ext cx="15456776" cy="6473125"/>
          </a:xfrm>
          <a:custGeom>
            <a:avLst/>
            <a:gdLst/>
            <a:ahLst/>
            <a:cxnLst/>
            <a:rect l="l" t="t" r="r" b="b"/>
            <a:pathLst>
              <a:path w="15456776" h="6473125">
                <a:moveTo>
                  <a:pt x="0" y="0"/>
                </a:moveTo>
                <a:lnTo>
                  <a:pt x="15456776" y="0"/>
                </a:lnTo>
                <a:lnTo>
                  <a:pt x="15456776" y="6473126"/>
                </a:lnTo>
                <a:lnTo>
                  <a:pt x="0" y="6473126"/>
                </a:lnTo>
                <a:lnTo>
                  <a:pt x="0" y="0"/>
                </a:lnTo>
                <a:close/>
              </a:path>
            </a:pathLst>
          </a:custGeom>
          <a:blipFill>
            <a:blip r:embed="rId2"/>
            <a:stretch>
              <a:fillRect l="-1637" t="-4652" r="-2531" b="-5413"/>
            </a:stretch>
          </a:blipFill>
        </p:spPr>
        <p:txBody>
          <a:bodyPr/>
          <a:lstStyle/>
          <a:p>
            <a:endParaRPr lang="en-US"/>
          </a:p>
        </p:txBody>
      </p:sp>
      <p:sp>
        <p:nvSpPr>
          <p:cNvPr id="3" name="TextBox 3"/>
          <p:cNvSpPr txBox="1"/>
          <p:nvPr/>
        </p:nvSpPr>
        <p:spPr>
          <a:xfrm>
            <a:off x="1028700" y="599709"/>
            <a:ext cx="14998377"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Market Volume,Where Startups Are Emerging</a:t>
            </a:r>
          </a:p>
        </p:txBody>
      </p:sp>
      <p:sp>
        <p:nvSpPr>
          <p:cNvPr id="4" name="TextBox 4"/>
          <p:cNvSpPr txBox="1"/>
          <p:nvPr/>
        </p:nvSpPr>
        <p:spPr>
          <a:xfrm>
            <a:off x="1028700" y="1925372"/>
            <a:ext cx="16230600" cy="1704975"/>
          </a:xfrm>
          <a:prstGeom prst="rect">
            <a:avLst/>
          </a:prstGeom>
        </p:spPr>
        <p:txBody>
          <a:bodyPr lIns="0" tIns="0" rIns="0" bIns="0" rtlCol="0" anchor="t">
            <a:spAutoFit/>
          </a:bodyPr>
          <a:lstStyle/>
          <a:p>
            <a:pPr algn="l">
              <a:lnSpc>
                <a:spcPts val="4589"/>
              </a:lnSpc>
            </a:pPr>
            <a:r>
              <a:rPr lang="en-US" sz="2699" dirty="0">
                <a:solidFill>
                  <a:srgbClr val="0F4662"/>
                </a:solidFill>
                <a:latin typeface="Quicksand"/>
                <a:ea typeface="Quicksand"/>
                <a:cs typeface="Quicksand"/>
                <a:sym typeface="Quicksand"/>
              </a:rPr>
              <a:t>Let’s start by looking at where startups are being built. Software, Biotech, and Mobile lead the pack, together making up almost half of the startup space.</a:t>
            </a:r>
          </a:p>
          <a:p>
            <a:pPr marL="0" lvl="0" indent="0" algn="l">
              <a:lnSpc>
                <a:spcPts val="4589"/>
              </a:lnSpc>
            </a:pPr>
            <a:endParaRPr lang="en-US" sz="2699" dirty="0">
              <a:solidFill>
                <a:srgbClr val="0F4662"/>
              </a:solidFill>
              <a:latin typeface="Quicksand"/>
              <a:ea typeface="Quicksand"/>
              <a:cs typeface="Quicksand"/>
              <a:sym typeface="Quicksa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158140" y="3177057"/>
            <a:ext cx="16101160" cy="6781266"/>
          </a:xfrm>
          <a:custGeom>
            <a:avLst/>
            <a:gdLst/>
            <a:ahLst/>
            <a:cxnLst/>
            <a:rect l="l" t="t" r="r" b="b"/>
            <a:pathLst>
              <a:path w="16101160" h="6781266">
                <a:moveTo>
                  <a:pt x="0" y="0"/>
                </a:moveTo>
                <a:lnTo>
                  <a:pt x="16101160" y="0"/>
                </a:lnTo>
                <a:lnTo>
                  <a:pt x="16101160" y="6781267"/>
                </a:lnTo>
                <a:lnTo>
                  <a:pt x="0" y="6781267"/>
                </a:lnTo>
                <a:lnTo>
                  <a:pt x="0" y="0"/>
                </a:lnTo>
                <a:close/>
              </a:path>
            </a:pathLst>
          </a:custGeom>
          <a:blipFill>
            <a:blip r:embed="rId2"/>
            <a:stretch>
              <a:fillRect l="-833" t="-3299" r="-1554" b="-3989"/>
            </a:stretch>
          </a:blipFill>
        </p:spPr>
        <p:txBody>
          <a:bodyPr/>
          <a:lstStyle/>
          <a:p>
            <a:endParaRPr lang="en-US"/>
          </a:p>
        </p:txBody>
      </p:sp>
      <p:sp>
        <p:nvSpPr>
          <p:cNvPr id="3" name="TextBox 3"/>
          <p:cNvSpPr txBox="1"/>
          <p:nvPr/>
        </p:nvSpPr>
        <p:spPr>
          <a:xfrm>
            <a:off x="1028700" y="599709"/>
            <a:ext cx="1248988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Market Funding, Where the Money Goes</a:t>
            </a:r>
          </a:p>
        </p:txBody>
      </p:sp>
      <p:sp>
        <p:nvSpPr>
          <p:cNvPr id="4" name="TextBox 4"/>
          <p:cNvSpPr txBox="1"/>
          <p:nvPr/>
        </p:nvSpPr>
        <p:spPr>
          <a:xfrm>
            <a:off x="1028700" y="1794405"/>
            <a:ext cx="16569147" cy="1139822"/>
          </a:xfrm>
          <a:prstGeom prst="rect">
            <a:avLst/>
          </a:prstGeom>
        </p:spPr>
        <p:txBody>
          <a:bodyPr lIns="0" tIns="0" rIns="0" bIns="0" rtlCol="0" anchor="t">
            <a:spAutoFit/>
          </a:bodyPr>
          <a:lstStyle/>
          <a:p>
            <a:pPr marL="0" lvl="0" indent="0" algn="l">
              <a:lnSpc>
                <a:spcPts val="4675"/>
              </a:lnSpc>
            </a:pPr>
            <a:r>
              <a:rPr lang="en-US" sz="2750">
                <a:solidFill>
                  <a:srgbClr val="0F4662"/>
                </a:solidFill>
                <a:latin typeface="Quicksand"/>
                <a:ea typeface="Quicksand"/>
                <a:cs typeface="Quicksand"/>
                <a:sym typeface="Quicksand"/>
              </a:rPr>
              <a:t>Now we shift to where the money flows. Biotech clearly dominates in total funding, showing investor confidence in health and life science innovation.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185877" y="3084600"/>
            <a:ext cx="15916246" cy="6980503"/>
          </a:xfrm>
          <a:custGeom>
            <a:avLst/>
            <a:gdLst/>
            <a:ahLst/>
            <a:cxnLst/>
            <a:rect l="l" t="t" r="r" b="b"/>
            <a:pathLst>
              <a:path w="15916246" h="6980503">
                <a:moveTo>
                  <a:pt x="0" y="0"/>
                </a:moveTo>
                <a:lnTo>
                  <a:pt x="15916246" y="0"/>
                </a:lnTo>
                <a:lnTo>
                  <a:pt x="15916246" y="6980503"/>
                </a:lnTo>
                <a:lnTo>
                  <a:pt x="0" y="6980503"/>
                </a:lnTo>
                <a:lnTo>
                  <a:pt x="0" y="0"/>
                </a:lnTo>
                <a:close/>
              </a:path>
            </a:pathLst>
          </a:custGeom>
          <a:blipFill>
            <a:blip r:embed="rId2"/>
            <a:stretch>
              <a:fillRect l="-348" t="-1322" r="-813" b="-587"/>
            </a:stretch>
          </a:blipFill>
        </p:spPr>
        <p:txBody>
          <a:bodyPr/>
          <a:lstStyle/>
          <a:p>
            <a:endParaRPr lang="en-US"/>
          </a:p>
        </p:txBody>
      </p:sp>
      <p:sp>
        <p:nvSpPr>
          <p:cNvPr id="3" name="TextBox 3"/>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Startups Funded in Under a Year</a:t>
            </a:r>
          </a:p>
        </p:txBody>
      </p:sp>
      <p:sp>
        <p:nvSpPr>
          <p:cNvPr id="4" name="TextBox 4"/>
          <p:cNvSpPr txBox="1"/>
          <p:nvPr/>
        </p:nvSpPr>
        <p:spPr>
          <a:xfrm>
            <a:off x="1028700" y="1803737"/>
            <a:ext cx="16230600" cy="1196976"/>
          </a:xfrm>
          <a:prstGeom prst="rect">
            <a:avLst/>
          </a:prstGeom>
        </p:spPr>
        <p:txBody>
          <a:bodyPr lIns="0" tIns="0" rIns="0" bIns="0" rtlCol="0" anchor="t">
            <a:spAutoFit/>
          </a:bodyPr>
          <a:lstStyle/>
          <a:p>
            <a:pPr marL="0" lvl="0" indent="0" algn="l">
              <a:lnSpc>
                <a:spcPts val="4929"/>
              </a:lnSpc>
            </a:pPr>
            <a:r>
              <a:rPr lang="en-US" sz="2899">
                <a:solidFill>
                  <a:srgbClr val="0F4662"/>
                </a:solidFill>
                <a:latin typeface="Quicksand"/>
                <a:ea typeface="Quicksand"/>
                <a:cs typeface="Quicksand"/>
                <a:sym typeface="Quicksand"/>
              </a:rPr>
              <a:t>Startups like Facebook and Uber raised massive rounds within a year. Fast funding reflects strong investor belief and market readiness.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771</Words>
  <Application>Microsoft Macintosh PowerPoint</Application>
  <PresentationFormat>Custom</PresentationFormat>
  <Paragraphs>57</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Cormorant Garamond Bold Italics</vt:lpstr>
      <vt:lpstr>Quicksand Bold</vt:lpstr>
      <vt:lpstr>Calibri</vt:lpstr>
      <vt:lpstr>Quicksand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Blue Simple Modern Enhancing Sales Strategy Presentation</dc:title>
  <cp:lastModifiedBy>Janvi Bagani</cp:lastModifiedBy>
  <cp:revision>2</cp:revision>
  <dcterms:created xsi:type="dcterms:W3CDTF">2006-08-16T00:00:00Z</dcterms:created>
  <dcterms:modified xsi:type="dcterms:W3CDTF">2025-03-29T01:19:43Z</dcterms:modified>
  <dc:identifier>DAGi-m2Q7Bk</dc:identifier>
</cp:coreProperties>
</file>

<file path=docProps/thumbnail.jpeg>
</file>